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16"/>
  </p:notesMasterIdLst>
  <p:sldIdLst>
    <p:sldId id="267" r:id="rId3"/>
    <p:sldId id="297" r:id="rId4"/>
    <p:sldId id="304" r:id="rId5"/>
    <p:sldId id="260" r:id="rId6"/>
    <p:sldId id="305" r:id="rId7"/>
    <p:sldId id="318" r:id="rId8"/>
    <p:sldId id="313" r:id="rId9"/>
    <p:sldId id="314" r:id="rId10"/>
    <p:sldId id="312" r:id="rId11"/>
    <p:sldId id="316" r:id="rId12"/>
    <p:sldId id="317" r:id="rId13"/>
    <p:sldId id="303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0DDA0-228E-4573-A94E-0A1CE29414E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B9884-A1AA-4B11-90B4-574E56F14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7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C8E5D-C6C6-4570-BC04-16785FAB225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1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A84-7684-44D8-BC2B-46524BD686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1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FAAB-8101-476D-ADC7-3E4A0BCB70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9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0F2F-6099-4EAF-B608-D2D26E102C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2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2737-DC79-4310-904F-CE920D5F0C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1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972-FA22-47DD-9534-081B3B374B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19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C7A-932B-443F-A308-AF9BB9AF0F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49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AA86-0E43-4B39-B4FB-F37AED18DC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9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43EF-ABC6-4F4C-A6FA-51F4C67CF4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34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33BD-7DE3-41D8-88A0-A8252F519A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4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B572-0099-4716-8C6E-E3CB27FEF6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48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29EA-B720-40EB-BEB6-FB3EF60372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CBFA-7976-4E13-856E-197F68AD9F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33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3D10-6203-468C-A09F-E0C107DC9C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67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8490-DD79-4484-AC38-FAEF288BDF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30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97D8-C75E-4B13-8CA6-CD44D71C72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4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45CB-BEC1-44D1-A4D0-51C3195663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26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5919-6FE7-4BED-88C8-B77D6AD847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6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4873-2D91-419A-930D-341958690E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2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A4C1-741D-4772-A1D8-B6854F9D23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A6ED-DAA7-4B6B-82EB-A49558421A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0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9E28-2AEE-42E6-92EE-686D5EA94C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76D-8D30-4ADD-8B74-0A0D8097B6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06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BC9D-3EA6-43B6-ACF3-8F1F6D623A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8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F6175-EE60-49E0-916D-DF1D82788A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8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lee@demog.berkeley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211262"/>
          </a:xfrm>
        </p:spPr>
        <p:txBody>
          <a:bodyPr>
            <a:noAutofit/>
          </a:bodyPr>
          <a:lstStyle/>
          <a:p>
            <a:r>
              <a:rPr lang="en-US" sz="4000" dirty="0"/>
              <a:t>How does a change in the population age distribution affect the macroeconomy?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3480" y="3117273"/>
            <a:ext cx="9094519" cy="28085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Ronald Lee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California at Berkeley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rlee@demog.berkeley.edu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Prepared for NTA13 2020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/>
              <a:t> I am grateful to Gretchen </a:t>
            </a:r>
            <a:r>
              <a:rPr lang="en-US" dirty="0" err="1"/>
              <a:t>Donehower</a:t>
            </a:r>
            <a:r>
              <a:rPr lang="en-US" dirty="0"/>
              <a:t> for data analysis, and to many </a:t>
            </a:r>
            <a:r>
              <a:rPr lang="en-US" b="1" dirty="0"/>
              <a:t>NTA country teams for their generosity in sharing their data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6753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6612" y="457200"/>
            <a:ext cx="4640263" cy="666750"/>
          </a:xfrm>
        </p:spPr>
        <p:txBody>
          <a:bodyPr>
            <a:noAutofit/>
          </a:bodyPr>
          <a:lstStyle/>
          <a:p>
            <a:br>
              <a:rPr lang="en-US" sz="2800" dirty="0"/>
            </a:br>
            <a:r>
              <a:rPr lang="en-US" b="1" dirty="0"/>
              <a:t>Germany typical of High Inc</a:t>
            </a:r>
            <a:endParaRPr lang="en-US" sz="2800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4BAC3229-CA78-4CA8-B1ED-DCE7E17D6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650933"/>
            <a:ext cx="3943350" cy="4202112"/>
          </a:xfrm>
        </p:spPr>
        <p:txBody>
          <a:bodyPr>
            <a:normAutofit/>
          </a:bodyPr>
          <a:lstStyle/>
          <a:p>
            <a:r>
              <a:rPr lang="en-US" sz="2400" dirty="0"/>
              <a:t>With low TFR support ratio would be higher for 40 </a:t>
            </a:r>
            <a:r>
              <a:rPr lang="en-US" sz="2400" dirty="0" err="1"/>
              <a:t>yrs</a:t>
            </a:r>
            <a:r>
              <a:rPr lang="en-US" sz="2400" dirty="0"/>
              <a:t>, then lower.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Capital intensification keeps economy strong after even after 40 years.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Ron Lee, UC Berkeley, Aug 4,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398A-2D06-4C9A-A4EA-5909099F3F65}" type="slidenum">
              <a:rPr lang="en-US" smtClean="0"/>
              <a:t>10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205" y="641059"/>
            <a:ext cx="5399522" cy="4884262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8959991" y="3563585"/>
            <a:ext cx="641209" cy="188404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87142" y="3722682"/>
            <a:ext cx="1610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Support ratio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87142" y="3040093"/>
            <a:ext cx="1910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Closed index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87142" y="3280324"/>
            <a:ext cx="1910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Open index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9349439" y="3135318"/>
            <a:ext cx="547036" cy="260747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3">
            <a:extLst>
              <a:ext uri="{FF2B5EF4-FFF2-40B4-BE49-F238E27FC236}">
                <a16:creationId xmlns:a16="http://schemas.microsoft.com/office/drawing/2014/main" id="{9C507560-1349-484F-B6E4-5A652C14803C}"/>
              </a:ext>
            </a:extLst>
          </p:cNvPr>
          <p:cNvSpPr txBox="1">
            <a:spLocks/>
          </p:cNvSpPr>
          <p:nvPr/>
        </p:nvSpPr>
        <p:spPr>
          <a:xfrm>
            <a:off x="507021" y="221673"/>
            <a:ext cx="5078616" cy="24929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51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E0661A-714C-45A4-A32B-9AA0FCD5D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457201"/>
            <a:ext cx="3867150" cy="1112838"/>
          </a:xfrm>
        </p:spPr>
        <p:txBody>
          <a:bodyPr>
            <a:normAutofit/>
          </a:bodyPr>
          <a:lstStyle/>
          <a:p>
            <a:r>
              <a:rPr lang="en-US" b="1" dirty="0"/>
              <a:t>Mexico typical of developing countries</a:t>
            </a:r>
            <a:r>
              <a:rPr lang="en-US" dirty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Dividend larger and longer with capital whether open or closed cases.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Ron Lee, UC Berkeley, Aug 4,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398A-2D06-4C9A-A4EA-5909099F3F65}" type="slidenum">
              <a:rPr lang="en-US" smtClean="0"/>
              <a:t>11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815" y="693174"/>
            <a:ext cx="5828872" cy="52726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24637" y="1781175"/>
            <a:ext cx="3971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Compare SR and CII with low fertility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7867650" y="2116335"/>
            <a:ext cx="558904" cy="10044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8686800" y="2057400"/>
            <a:ext cx="930379" cy="93345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25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43515" y="219740"/>
            <a:ext cx="10510285" cy="1049079"/>
          </a:xfrm>
        </p:spPr>
        <p:txBody>
          <a:bodyPr>
            <a:noAutofit/>
          </a:bodyPr>
          <a:lstStyle/>
          <a:p>
            <a:r>
              <a:rPr lang="en-US" dirty="0"/>
              <a:t>Conclusions – with capital, dividend looks bigger and pop aging less costly.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43515" y="1762125"/>
            <a:ext cx="10510284" cy="4594225"/>
          </a:xfrm>
        </p:spPr>
        <p:txBody>
          <a:bodyPr>
            <a:normAutofit/>
          </a:bodyPr>
          <a:lstStyle/>
          <a:p>
            <a:r>
              <a:rPr lang="en-US" sz="3200" dirty="0"/>
              <a:t>Dividend greater and longer than support ratio suggests. </a:t>
            </a:r>
          </a:p>
          <a:p>
            <a:pPr lvl="0"/>
            <a:r>
              <a:rPr lang="en-US" sz="3200" dirty="0"/>
              <a:t>Lower fertility would raise consumption in all countries, including Low Fertility High Inc, for at least 40 years. </a:t>
            </a:r>
          </a:p>
          <a:p>
            <a:pPr lvl="0"/>
            <a:r>
              <a:rPr lang="en-US" sz="3200" dirty="0"/>
              <a:t>Lower </a:t>
            </a:r>
            <a:r>
              <a:rPr lang="en-US" sz="3200" dirty="0" err="1"/>
              <a:t>fert</a:t>
            </a:r>
            <a:r>
              <a:rPr lang="en-US" sz="3200" dirty="0"/>
              <a:t> would raise capital intensity in all countries, </a:t>
            </a:r>
            <a:r>
              <a:rPr lang="en-US" sz="3200"/>
              <a:t>offseting </a:t>
            </a:r>
            <a:r>
              <a:rPr lang="en-US" sz="3200" dirty="0"/>
              <a:t>rising old age dependency. </a:t>
            </a:r>
          </a:p>
          <a:p>
            <a:pPr lvl="0"/>
            <a:r>
              <a:rPr lang="en-US" sz="3200" dirty="0"/>
              <a:t>Wages will rise relative to interest rates. </a:t>
            </a:r>
          </a:p>
          <a:p>
            <a:pPr lvl="0"/>
            <a:r>
              <a:rPr lang="en-US" sz="3200" dirty="0"/>
              <a:t>In some countries lower vs higher fertility would make little long run difference.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Ron Lee, UC Berkeley, Aug 4,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398A-2D06-4C9A-A4EA-5909099F3F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600" dirty="0"/>
              <a:t>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Ron Lee, UC Berkeley, Aug 4,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9EAD-584B-4746-8871-EDED936973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3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ABBA9-C2A4-4480-8BD2-E0F187D61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4" y="714375"/>
            <a:ext cx="10429875" cy="5462588"/>
          </a:xfrm>
        </p:spPr>
        <p:txBody>
          <a:bodyPr>
            <a:normAutofit/>
          </a:bodyPr>
          <a:lstStyle/>
          <a:p>
            <a:r>
              <a:rPr lang="en-US" dirty="0"/>
              <a:t>Changing population age distribution affects</a:t>
            </a:r>
          </a:p>
          <a:p>
            <a:pPr lvl="1"/>
            <a:r>
              <a:rPr lang="en-US" dirty="0"/>
              <a:t>Labor supply</a:t>
            </a:r>
          </a:p>
          <a:p>
            <a:pPr lvl="1"/>
            <a:r>
              <a:rPr lang="en-US" dirty="0"/>
              <a:t>Savings and consumption</a:t>
            </a:r>
          </a:p>
          <a:p>
            <a:pPr lvl="1"/>
            <a:r>
              <a:rPr lang="en-US" dirty="0"/>
              <a:t>Assets and capital</a:t>
            </a:r>
          </a:p>
          <a:p>
            <a:pPr lvl="1"/>
            <a:r>
              <a:rPr lang="en-US" dirty="0"/>
              <a:t>Public and private transfer flows</a:t>
            </a:r>
          </a:p>
          <a:p>
            <a:r>
              <a:rPr lang="en-US" dirty="0"/>
              <a:t>These affect productivity, wages, interest rates, consumption and income.</a:t>
            </a:r>
          </a:p>
          <a:p>
            <a:r>
              <a:rPr lang="en-US" dirty="0"/>
              <a:t>NTA profiles describe these patterns.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5CDD9-78DB-4EC0-A684-B92C2531B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7CBF5-73A0-4E47-AEB4-7E387573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60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236F4-D854-4F1E-99A4-2C14771D8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638175"/>
            <a:ext cx="10601325" cy="5538788"/>
          </a:xfrm>
        </p:spPr>
        <p:txBody>
          <a:bodyPr/>
          <a:lstStyle/>
          <a:p>
            <a:r>
              <a:rPr lang="en-US" dirty="0"/>
              <a:t>“Consumption per effective consumer” is outcome of interest here.</a:t>
            </a:r>
          </a:p>
          <a:p>
            <a:r>
              <a:rPr lang="en-US" dirty="0"/>
              <a:t>Contrast outcomes according to three measures.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Support Ratio (SR) </a:t>
            </a:r>
            <a:r>
              <a:rPr lang="en-US" dirty="0"/>
              <a:t>measures dependency on labor income</a:t>
            </a:r>
          </a:p>
          <a:p>
            <a:pPr lvl="1"/>
            <a:r>
              <a:rPr lang="en-US" dirty="0"/>
              <a:t>But many people use asset income to fund consumption, not transfers. Are they really dependent?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Open Impact Index (OII) </a:t>
            </a:r>
            <a:r>
              <a:rPr lang="en-US" dirty="0"/>
              <a:t>(formerly General Support Ratio) includes asset income by age. </a:t>
            </a:r>
          </a:p>
          <a:p>
            <a:pPr lvl="1"/>
            <a:r>
              <a:rPr lang="en-US" dirty="0"/>
              <a:t>takes wages and interest rates as given</a:t>
            </a:r>
          </a:p>
          <a:p>
            <a:pPr lvl="1"/>
            <a:r>
              <a:rPr lang="en-US" dirty="0"/>
              <a:t>appropriate for </a:t>
            </a:r>
            <a:r>
              <a:rPr lang="en-US" b="1" i="1" dirty="0"/>
              <a:t>open</a:t>
            </a:r>
            <a:r>
              <a:rPr lang="en-US" dirty="0"/>
              <a:t> economy.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Closed Impact Index (CII)</a:t>
            </a:r>
            <a:r>
              <a:rPr lang="en-US" dirty="0"/>
              <a:t> also includes assets</a:t>
            </a:r>
            <a:endParaRPr lang="en-US" b="1" dirty="0"/>
          </a:p>
          <a:p>
            <a:pPr lvl="1"/>
            <a:r>
              <a:rPr lang="en-US" dirty="0"/>
              <a:t>Wages and interest rates depend on capital relative to labor.</a:t>
            </a:r>
          </a:p>
          <a:p>
            <a:pPr lvl="1"/>
            <a:r>
              <a:rPr lang="en-US" dirty="0"/>
              <a:t>More capital raises wages and reduces interest rates.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1A613-A410-4A17-B3CF-A00AD2D1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FCA76-40D8-4EB0-A6E8-1511FF01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0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319"/>
          </a:xfrm>
        </p:spPr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071"/>
            <a:ext cx="10515600" cy="4763294"/>
          </a:xfrm>
        </p:spPr>
        <p:txBody>
          <a:bodyPr>
            <a:normAutofit/>
          </a:bodyPr>
          <a:lstStyle/>
          <a:p>
            <a:r>
              <a:rPr lang="en-US" dirty="0"/>
              <a:t>Assume a Cobb-Douglas production function for a closed economy with no technological progress</a:t>
            </a:r>
          </a:p>
          <a:p>
            <a:endParaRPr lang="en-US" dirty="0"/>
          </a:p>
          <a:p>
            <a:r>
              <a:rPr lang="en-US" dirty="0"/>
              <a:t>Labor income is wage w(t) times effective labor.</a:t>
            </a:r>
          </a:p>
          <a:p>
            <a:pPr lvl="1"/>
            <a:r>
              <a:rPr lang="en-US" dirty="0"/>
              <a:t>Effective labor L(t) is sum of pop age distribution times baseline </a:t>
            </a:r>
            <a:r>
              <a:rPr lang="en-US" dirty="0" err="1"/>
              <a:t>y</a:t>
            </a:r>
            <a:r>
              <a:rPr lang="en-US" baseline="-25000" dirty="0" err="1"/>
              <a:t>l</a:t>
            </a:r>
            <a:r>
              <a:rPr lang="en-US" dirty="0"/>
              <a:t> profile.</a:t>
            </a:r>
          </a:p>
          <a:p>
            <a:pPr lvl="1"/>
            <a:r>
              <a:rPr lang="en-US" dirty="0"/>
              <a:t>wage w(t) depends on K(t)/L(t)    </a:t>
            </a:r>
          </a:p>
          <a:p>
            <a:pPr lvl="1"/>
            <a:r>
              <a:rPr lang="en-US" dirty="0"/>
              <a:t>I treat Assets and Capital as equivalent)</a:t>
            </a:r>
          </a:p>
          <a:p>
            <a:r>
              <a:rPr lang="en-US" dirty="0"/>
              <a:t>Asset holdings are estimated from baseline NTA asset income profile. </a:t>
            </a:r>
          </a:p>
          <a:p>
            <a:pPr lvl="1"/>
            <a:r>
              <a:rPr lang="en-US" dirty="0"/>
              <a:t>Effective assets K(t) are sum of pop age distribution times baseline </a:t>
            </a:r>
            <a:r>
              <a:rPr lang="en-US" dirty="0" err="1"/>
              <a:t>y</a:t>
            </a:r>
            <a:r>
              <a:rPr lang="en-US" baseline="-25000" dirty="0" err="1"/>
              <a:t>A</a:t>
            </a:r>
            <a:r>
              <a:rPr lang="en-US" dirty="0"/>
              <a:t> profile divided  by baseline interest rate.</a:t>
            </a:r>
          </a:p>
          <a:p>
            <a:pPr lvl="1"/>
            <a:r>
              <a:rPr lang="en-US" dirty="0"/>
              <a:t>Not built up dynamically/longitudinally through saving.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062218"/>
              </p:ext>
            </p:extLst>
          </p:nvPr>
        </p:nvGraphicFramePr>
        <p:xfrm>
          <a:off x="3675154" y="1993515"/>
          <a:ext cx="2046774" cy="502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Equation" r:id="rId3" imgW="774360" imgH="190440" progId="Equation.DSMT4">
                  <p:embed/>
                </p:oleObj>
              </mc:Choice>
              <mc:Fallback>
                <p:oleObj name="Equation" r:id="rId3" imgW="774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5154" y="1993515"/>
                        <a:ext cx="2046774" cy="502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67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closed economy case: Simulated change in ratios of capital to labor (K/L) and Wage to Interest Rate (w/r) relative to 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Ron Lee, UC Berkeley, Aug 4,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398A-2D06-4C9A-A4EA-5909099F3F65}" type="slidenum">
              <a:rPr lang="en-US" smtClean="0"/>
              <a:t>5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09" y="1997431"/>
            <a:ext cx="3349183" cy="2444570"/>
          </a:xfrm>
          <a:prstGeom prst="rect">
            <a:avLst/>
          </a:prstGeom>
        </p:spPr>
      </p:pic>
      <p:pic>
        <p:nvPicPr>
          <p:cNvPr id="18" name="Content Placeholder 1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367433" y="1997431"/>
            <a:ext cx="3360151" cy="24445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2828" y="2005977"/>
            <a:ext cx="3362420" cy="244457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942109" y="4697116"/>
            <a:ext cx="9846393" cy="1514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pop aging raises capital more than labor, the capital intensity of the economy rises.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Labor productivity and wages rise, and interest rates fall.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Countries with biggest increases are earlier in the demographic transition.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Falling interest rates may be an issue; open financial markets will help rich countries.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2076893"/>
            <a:ext cx="219030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Europe</a:t>
            </a:r>
            <a:r>
              <a:rPr lang="en-US" dirty="0"/>
              <a:t> &amp; 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85860" y="1945803"/>
            <a:ext cx="219030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Asia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95536" y="2045364"/>
            <a:ext cx="219030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Latin America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05469" y="2949433"/>
            <a:ext cx="141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Germany, 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5479" y="3625508"/>
            <a:ext cx="221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Sweden, Austria, Italy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62604" y="2230030"/>
            <a:ext cx="141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Brazil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86504" y="3094241"/>
            <a:ext cx="1745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Mexico, Uruguay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21814" y="2580101"/>
            <a:ext cx="187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Chile, Costa Rica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95359" y="2464432"/>
            <a:ext cx="1826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Philippines, India, Thailand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368568" y="3625508"/>
            <a:ext cx="1753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Japan, Indonesia</a:t>
            </a:r>
          </a:p>
        </p:txBody>
      </p:sp>
    </p:spTree>
    <p:extLst>
      <p:ext uri="{BB962C8B-B14F-4D97-AF65-F5344CB8AC3E}">
        <p14:creationId xmlns:p14="http://schemas.microsoft.com/office/powerpoint/2010/main" val="218072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23A7D72-80F1-48C8-9DD6-F129C175C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compare measures of consumption per effective consumer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DC4E6C-E692-484B-A6F3-40F1112CE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SR (Support Ratio)</a:t>
            </a:r>
          </a:p>
          <a:p>
            <a:r>
              <a:rPr lang="en-US" sz="3600" dirty="0"/>
              <a:t>CII (Closed Impact Index) </a:t>
            </a:r>
          </a:p>
          <a:p>
            <a:r>
              <a:rPr lang="en-US" sz="3600" dirty="0"/>
              <a:t>OII (Open Impact Index)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BF0B4-EB1D-4E4D-9EE3-F3A21911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0BE48-113A-4F30-A4CF-15238CEB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2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50032"/>
            <a:ext cx="10610850" cy="8001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Institutions matter</a:t>
            </a:r>
            <a:r>
              <a:rPr lang="en-US" sz="2800" dirty="0"/>
              <a:t>: Elderly rely more on public transfers in Sweden vs asset income in US where public pensions are low.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Ron Lee, UC Berkeley, Aug 4,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9EAD-584B-4746-8871-EDED93697308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660" y="1968303"/>
            <a:ext cx="4352921" cy="3426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139" y="1968303"/>
            <a:ext cx="4408446" cy="34637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4F6BBE-E981-4C53-8E81-A528F6FB7D25}"/>
              </a:ext>
            </a:extLst>
          </p:cNvPr>
          <p:cNvSpPr txBox="1"/>
          <p:nvPr/>
        </p:nvSpPr>
        <p:spPr>
          <a:xfrm>
            <a:off x="3495689" y="2380297"/>
            <a:ext cx="274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Lower saving</a:t>
            </a:r>
            <a:br>
              <a:rPr lang="en-US" dirty="0"/>
            </a:br>
            <a:r>
              <a:rPr lang="en-US" dirty="0"/>
              <a:t>Fewer assets</a:t>
            </a:r>
          </a:p>
          <a:p>
            <a:r>
              <a:rPr lang="en-US" dirty="0"/>
              <a:t>Little capital intensification.</a:t>
            </a:r>
          </a:p>
          <a:p>
            <a:r>
              <a:rPr lang="en-US" dirty="0"/>
              <a:t>Pop aging more costly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2CC45A-6EC3-4DB4-B962-FE9B007E4056}"/>
              </a:ext>
            </a:extLst>
          </p:cNvPr>
          <p:cNvSpPr txBox="1"/>
          <p:nvPr/>
        </p:nvSpPr>
        <p:spPr>
          <a:xfrm>
            <a:off x="9183943" y="2380297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Greater assets</a:t>
            </a:r>
          </a:p>
          <a:p>
            <a:r>
              <a:rPr lang="en-US" dirty="0"/>
              <a:t>More capital intensification </a:t>
            </a:r>
          </a:p>
          <a:p>
            <a:r>
              <a:rPr lang="en-US" dirty="0"/>
              <a:t>Offsets dependency cost of pop aging (open or closed).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EEB9744-F6E8-42A4-908F-19986DD45664}"/>
              </a:ext>
            </a:extLst>
          </p:cNvPr>
          <p:cNvCxnSpPr/>
          <p:nvPr/>
        </p:nvCxnSpPr>
        <p:spPr>
          <a:xfrm>
            <a:off x="3371850" y="3524250"/>
            <a:ext cx="0" cy="6667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5032909-BDAA-4BEA-9AB7-31C5E1363157}"/>
              </a:ext>
            </a:extLst>
          </p:cNvPr>
          <p:cNvCxnSpPr/>
          <p:nvPr/>
        </p:nvCxnSpPr>
        <p:spPr>
          <a:xfrm flipV="1">
            <a:off x="8991600" y="3724275"/>
            <a:ext cx="0" cy="37320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01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56648" y="1361661"/>
            <a:ext cx="4372577" cy="4529000"/>
          </a:xfrm>
        </p:spPr>
        <p:txBody>
          <a:bodyPr>
            <a:noAutofit/>
          </a:bodyPr>
          <a:lstStyle/>
          <a:p>
            <a:r>
              <a:rPr lang="en-US" sz="2400" dirty="0"/>
              <a:t>*Support ratio shows dividend.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*In closed economy capital dilution reduces dividend (SR).</a:t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*Foreign investment In open economy prevents capital dilution, raises and prolongs dividend.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*Foreign investment may bring other problems not considered here.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Ron Lee, UC Berkeley, Aug 4,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398A-2D06-4C9A-A4EA-5909099F3F65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191" y="840620"/>
            <a:ext cx="6093472" cy="479807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3A4738-ABB9-488C-B3F5-0EC5D29D74C1}"/>
              </a:ext>
            </a:extLst>
          </p:cNvPr>
          <p:cNvCxnSpPr>
            <a:cxnSpLocks/>
          </p:cNvCxnSpPr>
          <p:nvPr/>
        </p:nvCxnSpPr>
        <p:spPr>
          <a:xfrm>
            <a:off x="7362926" y="2713221"/>
            <a:ext cx="0" cy="3435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0AA9077-390F-44EC-B644-5FB8C7495FDB}"/>
              </a:ext>
            </a:extLst>
          </p:cNvPr>
          <p:cNvCxnSpPr>
            <a:cxnSpLocks/>
          </p:cNvCxnSpPr>
          <p:nvPr/>
        </p:nvCxnSpPr>
        <p:spPr>
          <a:xfrm flipV="1">
            <a:off x="7839075" y="2333625"/>
            <a:ext cx="0" cy="51435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40219D7B-E1D7-4484-9155-89738A677751}"/>
              </a:ext>
            </a:extLst>
          </p:cNvPr>
          <p:cNvSpPr/>
          <p:nvPr/>
        </p:nvSpPr>
        <p:spPr>
          <a:xfrm>
            <a:off x="856649" y="375385"/>
            <a:ext cx="4369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Mexico’s dividend phase</a:t>
            </a:r>
            <a:endParaRPr lang="en-US" sz="32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E85C5E2-9DC1-4F38-844C-50F047A1DA94}"/>
              </a:ext>
            </a:extLst>
          </p:cNvPr>
          <p:cNvCxnSpPr>
            <a:cxnSpLocks/>
          </p:cNvCxnSpPr>
          <p:nvPr/>
        </p:nvCxnSpPr>
        <p:spPr>
          <a:xfrm flipV="1">
            <a:off x="7607832" y="2758038"/>
            <a:ext cx="0" cy="2354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78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DF8A-3F19-47C1-B9AA-47F6BB26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.5 births above or below UN Medium TFR projection impact each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931AE-7B65-4D0D-AE4C-9B76DDDA5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chart shows ratio of High or Low Fertility outcomes to Medium variant outcome for each measure:</a:t>
            </a:r>
            <a:br>
              <a:rPr lang="en-US" dirty="0"/>
            </a:br>
            <a:r>
              <a:rPr lang="en-US" dirty="0"/>
              <a:t>	Support Ratio (SR)</a:t>
            </a:r>
            <a:br>
              <a:rPr lang="en-US" dirty="0"/>
            </a:br>
            <a:r>
              <a:rPr lang="en-US" dirty="0"/>
              <a:t>	Closed Economy index (CII)</a:t>
            </a:r>
            <a:br>
              <a:rPr lang="en-US" dirty="0"/>
            </a:br>
            <a:r>
              <a:rPr lang="en-US" dirty="0"/>
              <a:t>	Open Economy index (OII)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72D83-E418-4199-BF4D-77380B5F4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Ron Lee, UC Berkeley, Aug 4, 2020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2FF2EA-F6A2-48C2-885C-58486EC8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A589-D832-4058-99DA-08CD85FA8D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4AB0E1-7223-47F8-AE36-1A8C491EB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278786"/>
              </p:ext>
            </p:extLst>
          </p:nvPr>
        </p:nvGraphicFramePr>
        <p:xfrm>
          <a:off x="3454399" y="823551"/>
          <a:ext cx="374651" cy="40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3" imgW="139680" imgH="152280" progId="Equation.DSMT4">
                  <p:embed/>
                </p:oleObj>
              </mc:Choice>
              <mc:Fallback>
                <p:oleObj name="Equation" r:id="rId3" imgW="1396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4399" y="823551"/>
                        <a:ext cx="374651" cy="408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5922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karEconImpactPopAge_v2" id="{668C85D7-5F76-4879-AABD-A47B8440F5A4}" vid="{3364DC9B-C9F4-4F70-A905-17DFEC629463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karEconImpactPopAge_v2" id="{668C85D7-5F76-4879-AABD-A47B8440F5A4}" vid="{3364DC9B-C9F4-4F70-A905-17DFEC62946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5661</TotalTime>
  <Words>891</Words>
  <Application>Microsoft Office PowerPoint</Application>
  <PresentationFormat>Widescreen</PresentationFormat>
  <Paragraphs>105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1_Office Theme</vt:lpstr>
      <vt:lpstr>3_Office Theme</vt:lpstr>
      <vt:lpstr>Equation</vt:lpstr>
      <vt:lpstr>How does a change in the population age distribution affect the macroeconomy?</vt:lpstr>
      <vt:lpstr>PowerPoint Presentation</vt:lpstr>
      <vt:lpstr>PowerPoint Presentation</vt:lpstr>
      <vt:lpstr>Model</vt:lpstr>
      <vt:lpstr>For closed economy case: Simulated change in ratios of capital to labor (K/L) and Wage to Interest Rate (w/r) relative to 2015</vt:lpstr>
      <vt:lpstr>Now compare measures of consumption per effective consumer</vt:lpstr>
      <vt:lpstr>Institutions matter: Elderly rely more on public transfers in Sweden vs asset income in US where public pensions are low. </vt:lpstr>
      <vt:lpstr>*Support ratio shows dividend.  *In closed economy capital dilution reduces dividend (SR).   *Foreign investment In open economy prevents capital dilution, raises and prolongs dividend.   *Foreign investment may bring other problems not considered here. </vt:lpstr>
      <vt:lpstr>How would .5 births above or below UN Medium TFR projection impact each measure?</vt:lpstr>
      <vt:lpstr> Germany typical of High Inc</vt:lpstr>
      <vt:lpstr>Mexico typical of developing countries.</vt:lpstr>
      <vt:lpstr>Conclusions – with capital, dividend looks bigger and pop aging less costly.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a change in the population age distribution affect the macroeconomy?</dc:title>
  <dc:creator>Ronald LEE</dc:creator>
  <cp:lastModifiedBy>Ronald LEE</cp:lastModifiedBy>
  <cp:revision>67</cp:revision>
  <dcterms:created xsi:type="dcterms:W3CDTF">2020-07-21T22:11:59Z</dcterms:created>
  <dcterms:modified xsi:type="dcterms:W3CDTF">2020-07-28T23:25:42Z</dcterms:modified>
</cp:coreProperties>
</file>